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Lst>
  <p:notesMasterIdLst>
    <p:notesMasterId r:id="rId6"/>
  </p:notesMasterIdLst>
  <p:handoutMasterIdLst>
    <p:handoutMasterId r:id="rId7"/>
  </p:handoutMasterIdLst>
  <p:sldIdLst>
    <p:sldId id="256" r:id="rId5"/>
  </p:sldIdLst>
  <p:sldSz cx="29260800" cy="16459200"/>
  <p:notesSz cx="6858000" cy="9144000"/>
  <p:custDataLst>
    <p:tags r:id="rId12"/>
  </p:custDataLst>
  <p:defaultTextStyle>
    <a:defPPr>
      <a:defRPr lang="en-US"/>
    </a:defPPr>
    <a:lvl1pPr marL="0" algn="l" defTabSz="2508250" rtl="0" eaLnBrk="1" latinLnBrk="0" hangingPunct="1">
      <a:defRPr sz="4900" kern="1200">
        <a:solidFill>
          <a:schemeClr val="tx1"/>
        </a:solidFill>
        <a:latin typeface="+mn-lt"/>
        <a:ea typeface="+mn-ea"/>
        <a:cs typeface="+mn-cs"/>
      </a:defRPr>
    </a:lvl1pPr>
    <a:lvl2pPr marL="1254125" algn="l" defTabSz="2508250" rtl="0" eaLnBrk="1" latinLnBrk="0" hangingPunct="1">
      <a:defRPr sz="4900" kern="1200">
        <a:solidFill>
          <a:schemeClr val="tx1"/>
        </a:solidFill>
        <a:latin typeface="+mn-lt"/>
        <a:ea typeface="+mn-ea"/>
        <a:cs typeface="+mn-cs"/>
      </a:defRPr>
    </a:lvl2pPr>
    <a:lvl3pPr marL="2508250" algn="l" defTabSz="2508250" rtl="0" eaLnBrk="1" latinLnBrk="0" hangingPunct="1">
      <a:defRPr sz="4900" kern="1200">
        <a:solidFill>
          <a:schemeClr val="tx1"/>
        </a:solidFill>
        <a:latin typeface="+mn-lt"/>
        <a:ea typeface="+mn-ea"/>
        <a:cs typeface="+mn-cs"/>
      </a:defRPr>
    </a:lvl3pPr>
    <a:lvl4pPr marL="3761740" algn="l" defTabSz="2508250" rtl="0" eaLnBrk="1" latinLnBrk="0" hangingPunct="1">
      <a:defRPr sz="4900" kern="1200">
        <a:solidFill>
          <a:schemeClr val="tx1"/>
        </a:solidFill>
        <a:latin typeface="+mn-lt"/>
        <a:ea typeface="+mn-ea"/>
        <a:cs typeface="+mn-cs"/>
      </a:defRPr>
    </a:lvl4pPr>
    <a:lvl5pPr marL="5015865" algn="l" defTabSz="2508250" rtl="0" eaLnBrk="1" latinLnBrk="0" hangingPunct="1">
      <a:defRPr sz="4900" kern="1200">
        <a:solidFill>
          <a:schemeClr val="tx1"/>
        </a:solidFill>
        <a:latin typeface="+mn-lt"/>
        <a:ea typeface="+mn-ea"/>
        <a:cs typeface="+mn-cs"/>
      </a:defRPr>
    </a:lvl5pPr>
    <a:lvl6pPr marL="6269990" algn="l" defTabSz="2508250" rtl="0" eaLnBrk="1" latinLnBrk="0" hangingPunct="1">
      <a:defRPr sz="4900" kern="1200">
        <a:solidFill>
          <a:schemeClr val="tx1"/>
        </a:solidFill>
        <a:latin typeface="+mn-lt"/>
        <a:ea typeface="+mn-ea"/>
        <a:cs typeface="+mn-cs"/>
      </a:defRPr>
    </a:lvl6pPr>
    <a:lvl7pPr marL="7524115" algn="l" defTabSz="2508250" rtl="0" eaLnBrk="1" latinLnBrk="0" hangingPunct="1">
      <a:defRPr sz="4900" kern="1200">
        <a:solidFill>
          <a:schemeClr val="tx1"/>
        </a:solidFill>
        <a:latin typeface="+mn-lt"/>
        <a:ea typeface="+mn-ea"/>
        <a:cs typeface="+mn-cs"/>
      </a:defRPr>
    </a:lvl7pPr>
    <a:lvl8pPr marL="8777605" algn="l" defTabSz="2508250" rtl="0" eaLnBrk="1" latinLnBrk="0" hangingPunct="1">
      <a:defRPr sz="4900" kern="1200">
        <a:solidFill>
          <a:schemeClr val="tx1"/>
        </a:solidFill>
        <a:latin typeface="+mn-lt"/>
        <a:ea typeface="+mn-ea"/>
        <a:cs typeface="+mn-cs"/>
      </a:defRPr>
    </a:lvl8pPr>
    <a:lvl9pPr marL="10031730" algn="l" defTabSz="2508250" rtl="0" eaLnBrk="1" latinLnBrk="0" hangingPunct="1">
      <a:defRPr sz="4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82" autoAdjust="0"/>
    <p:restoredTop sz="94706" autoAdjust="0"/>
  </p:normalViewPr>
  <p:slideViewPr>
    <p:cSldViewPr snapToGrid="0" snapToObjects="1" showGuides="1">
      <p:cViewPr varScale="1">
        <p:scale>
          <a:sx n="51" d="100"/>
          <a:sy n="51" d="100"/>
        </p:scale>
        <p:origin x="1024" y="248"/>
      </p:cViewPr>
      <p:guideLst>
        <p:guide orient="horz" pos="1652"/>
        <p:guide orient="horz" pos="146"/>
        <p:guide orient="horz" pos="10015"/>
        <p:guide orient="horz"/>
        <p:guide pos="387"/>
        <p:guide pos="1805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5" d="100"/>
          <a:sy n="75" d="100"/>
        </p:scale>
        <p:origin x="2268" y="6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handoutMaster" Target="handoutMasters/handoutMaster1.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2" Type="http://schemas.openxmlformats.org/officeDocument/2006/relationships/tags" Target="tags/tag1.xml"/><Relationship Id="rId11" Type="http://schemas.openxmlformats.org/officeDocument/2006/relationships/commentAuthors" Target="commentAuthors.xml"/><Relationship Id="rId10" Type="http://schemas.openxmlformats.org/officeDocument/2006/relationships/tableStyles" Target="tableStyle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7B717E-17DC-4276-BCDC-C73550588E5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2508250" rtl="0" eaLnBrk="1" latinLnBrk="0" hangingPunct="1">
      <a:defRPr sz="3300" kern="1200">
        <a:solidFill>
          <a:schemeClr val="tx1"/>
        </a:solidFill>
        <a:latin typeface="+mn-lt"/>
        <a:ea typeface="+mn-ea"/>
        <a:cs typeface="+mn-cs"/>
      </a:defRPr>
    </a:lvl1pPr>
    <a:lvl2pPr marL="1254125" algn="l" defTabSz="2508250" rtl="0" eaLnBrk="1" latinLnBrk="0" hangingPunct="1">
      <a:defRPr sz="3300" kern="1200">
        <a:solidFill>
          <a:schemeClr val="tx1"/>
        </a:solidFill>
        <a:latin typeface="+mn-lt"/>
        <a:ea typeface="+mn-ea"/>
        <a:cs typeface="+mn-cs"/>
      </a:defRPr>
    </a:lvl2pPr>
    <a:lvl3pPr marL="2508250" algn="l" defTabSz="2508250" rtl="0" eaLnBrk="1" latinLnBrk="0" hangingPunct="1">
      <a:defRPr sz="3300" kern="1200">
        <a:solidFill>
          <a:schemeClr val="tx1"/>
        </a:solidFill>
        <a:latin typeface="+mn-lt"/>
        <a:ea typeface="+mn-ea"/>
        <a:cs typeface="+mn-cs"/>
      </a:defRPr>
    </a:lvl3pPr>
    <a:lvl4pPr marL="3761740" algn="l" defTabSz="2508250" rtl="0" eaLnBrk="1" latinLnBrk="0" hangingPunct="1">
      <a:defRPr sz="3300" kern="1200">
        <a:solidFill>
          <a:schemeClr val="tx1"/>
        </a:solidFill>
        <a:latin typeface="+mn-lt"/>
        <a:ea typeface="+mn-ea"/>
        <a:cs typeface="+mn-cs"/>
      </a:defRPr>
    </a:lvl4pPr>
    <a:lvl5pPr marL="5015865" algn="l" defTabSz="2508250" rtl="0" eaLnBrk="1" latinLnBrk="0" hangingPunct="1">
      <a:defRPr sz="3300" kern="1200">
        <a:solidFill>
          <a:schemeClr val="tx1"/>
        </a:solidFill>
        <a:latin typeface="+mn-lt"/>
        <a:ea typeface="+mn-ea"/>
        <a:cs typeface="+mn-cs"/>
      </a:defRPr>
    </a:lvl5pPr>
    <a:lvl6pPr marL="6269990" algn="l" defTabSz="2508250" rtl="0" eaLnBrk="1" latinLnBrk="0" hangingPunct="1">
      <a:defRPr sz="3300" kern="1200">
        <a:solidFill>
          <a:schemeClr val="tx1"/>
        </a:solidFill>
        <a:latin typeface="+mn-lt"/>
        <a:ea typeface="+mn-ea"/>
        <a:cs typeface="+mn-cs"/>
      </a:defRPr>
    </a:lvl6pPr>
    <a:lvl7pPr marL="7524115" algn="l" defTabSz="2508250" rtl="0" eaLnBrk="1" latinLnBrk="0" hangingPunct="1">
      <a:defRPr sz="3300" kern="1200">
        <a:solidFill>
          <a:schemeClr val="tx1"/>
        </a:solidFill>
        <a:latin typeface="+mn-lt"/>
        <a:ea typeface="+mn-ea"/>
        <a:cs typeface="+mn-cs"/>
      </a:defRPr>
    </a:lvl7pPr>
    <a:lvl8pPr marL="8777605" algn="l" defTabSz="2508250" rtl="0" eaLnBrk="1" latinLnBrk="0" hangingPunct="1">
      <a:defRPr sz="3300" kern="1200">
        <a:solidFill>
          <a:schemeClr val="tx1"/>
        </a:solidFill>
        <a:latin typeface="+mn-lt"/>
        <a:ea typeface="+mn-ea"/>
        <a:cs typeface="+mn-cs"/>
      </a:defRPr>
    </a:lvl8pPr>
    <a:lvl9pPr marL="10031730" algn="l" defTabSz="2508250" rtl="0" eaLnBrk="1" latinLnBrk="0" hangingPunct="1">
      <a:defRPr sz="3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 It </a:t>
            </a:r>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2790" y="3063162"/>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14892" y="2638448"/>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614892" y="7258044"/>
            <a:ext cx="6700308"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OBJECTIVES</a:t>
            </a:r>
            <a:endParaRPr lang="en-US" dirty="0"/>
          </a:p>
        </p:txBody>
      </p:sp>
      <p:sp>
        <p:nvSpPr>
          <p:cNvPr id="21" name="Text Placeholder 3"/>
          <p:cNvSpPr>
            <a:spLocks noGrp="1"/>
          </p:cNvSpPr>
          <p:nvPr>
            <p:ph type="body" sz="quarter" idx="21" hasCustomPrompt="1"/>
          </p:nvPr>
        </p:nvSpPr>
        <p:spPr>
          <a:xfrm>
            <a:off x="7724777" y="3063162"/>
            <a:ext cx="669924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2" hasCustomPrompt="1"/>
          </p:nvPr>
        </p:nvSpPr>
        <p:spPr>
          <a:xfrm>
            <a:off x="7724776" y="2638448"/>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MATERIALS &amp; METHODS</a:t>
            </a:r>
            <a:endParaRPr lang="en-US" dirty="0"/>
          </a:p>
        </p:txBody>
      </p:sp>
      <p:sp>
        <p:nvSpPr>
          <p:cNvPr id="23" name="Text Placeholder 3"/>
          <p:cNvSpPr>
            <a:spLocks noGrp="1"/>
          </p:cNvSpPr>
          <p:nvPr>
            <p:ph type="body" sz="quarter" idx="23" hasCustomPrompt="1"/>
          </p:nvPr>
        </p:nvSpPr>
        <p:spPr>
          <a:xfrm>
            <a:off x="14838893" y="3063162"/>
            <a:ext cx="669924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4" hasCustomPrompt="1"/>
          </p:nvPr>
        </p:nvSpPr>
        <p:spPr>
          <a:xfrm>
            <a:off x="14833600" y="2638448"/>
            <a:ext cx="670560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RESULTS</a:t>
            </a:r>
            <a:endParaRPr lang="en-US" dirty="0"/>
          </a:p>
        </p:txBody>
      </p:sp>
      <p:sp>
        <p:nvSpPr>
          <p:cNvPr id="25" name="Text Placeholder 5"/>
          <p:cNvSpPr>
            <a:spLocks noGrp="1"/>
          </p:cNvSpPr>
          <p:nvPr>
            <p:ph type="body" sz="quarter" idx="25" hasCustomPrompt="1"/>
          </p:nvPr>
        </p:nvSpPr>
        <p:spPr>
          <a:xfrm>
            <a:off x="21947716" y="263844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21947716" y="3063162"/>
            <a:ext cx="669801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21947716" y="7288156"/>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21946040" y="7749541"/>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21947716" y="1299148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21946040" y="13432553"/>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602790" y="7699296"/>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77"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78"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2791" y="3063162"/>
            <a:ext cx="906085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14892" y="2622097"/>
            <a:ext cx="9048751"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INTRODUCTION or ABSTRACT</a:t>
            </a:r>
            <a:endParaRPr lang="en-US" dirty="0"/>
          </a:p>
        </p:txBody>
      </p:sp>
      <p:sp>
        <p:nvSpPr>
          <p:cNvPr id="19" name="Text Placeholder 3"/>
          <p:cNvSpPr>
            <a:spLocks noGrp="1"/>
          </p:cNvSpPr>
          <p:nvPr>
            <p:ph type="body" sz="quarter" idx="19" hasCustomPrompt="1"/>
          </p:nvPr>
        </p:nvSpPr>
        <p:spPr>
          <a:xfrm>
            <a:off x="614892" y="9035725"/>
            <a:ext cx="906190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0" name="Text Placeholder 5"/>
          <p:cNvSpPr>
            <a:spLocks noGrp="1"/>
          </p:cNvSpPr>
          <p:nvPr>
            <p:ph type="body" sz="quarter" idx="20" hasCustomPrompt="1"/>
          </p:nvPr>
        </p:nvSpPr>
        <p:spPr>
          <a:xfrm>
            <a:off x="628053" y="8610714"/>
            <a:ext cx="9048750"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OBJECTIVES</a:t>
            </a:r>
            <a:endParaRPr lang="en-US" dirty="0"/>
          </a:p>
        </p:txBody>
      </p:sp>
      <p:sp>
        <p:nvSpPr>
          <p:cNvPr id="21" name="Text Placeholder 3"/>
          <p:cNvSpPr>
            <a:spLocks noGrp="1"/>
          </p:cNvSpPr>
          <p:nvPr>
            <p:ph type="body" sz="quarter" idx="21" hasCustomPrompt="1"/>
          </p:nvPr>
        </p:nvSpPr>
        <p:spPr>
          <a:xfrm>
            <a:off x="10102850" y="10733347"/>
            <a:ext cx="904769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2" hasCustomPrompt="1"/>
          </p:nvPr>
        </p:nvSpPr>
        <p:spPr>
          <a:xfrm>
            <a:off x="10102850" y="10275931"/>
            <a:ext cx="9047690"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MATERIALS &amp; METHODS</a:t>
            </a:r>
            <a:endParaRPr lang="en-US" dirty="0"/>
          </a:p>
        </p:txBody>
      </p:sp>
      <p:sp>
        <p:nvSpPr>
          <p:cNvPr id="23" name="Text Placeholder 3"/>
          <p:cNvSpPr>
            <a:spLocks noGrp="1"/>
          </p:cNvSpPr>
          <p:nvPr>
            <p:ph type="body" sz="quarter" idx="23" hasCustomPrompt="1"/>
          </p:nvPr>
        </p:nvSpPr>
        <p:spPr>
          <a:xfrm>
            <a:off x="10108143" y="3087451"/>
            <a:ext cx="904769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4" hasCustomPrompt="1"/>
          </p:nvPr>
        </p:nvSpPr>
        <p:spPr>
          <a:xfrm>
            <a:off x="10102850" y="2622097"/>
            <a:ext cx="9052983"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RESULTS</a:t>
            </a:r>
            <a:endParaRPr lang="en-US" dirty="0"/>
          </a:p>
        </p:txBody>
      </p:sp>
      <p:sp>
        <p:nvSpPr>
          <p:cNvPr id="25" name="Text Placeholder 5"/>
          <p:cNvSpPr>
            <a:spLocks noGrp="1"/>
          </p:cNvSpPr>
          <p:nvPr>
            <p:ph type="body" sz="quarter" idx="25" hasCustomPrompt="1"/>
          </p:nvPr>
        </p:nvSpPr>
        <p:spPr>
          <a:xfrm>
            <a:off x="19597159" y="2622097"/>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CONCLUSIONS</a:t>
            </a:r>
            <a:endParaRPr lang="en-US" dirty="0"/>
          </a:p>
        </p:txBody>
      </p:sp>
      <p:sp>
        <p:nvSpPr>
          <p:cNvPr id="26" name="Text Placeholder 3"/>
          <p:cNvSpPr>
            <a:spLocks noGrp="1"/>
          </p:cNvSpPr>
          <p:nvPr>
            <p:ph type="body" sz="quarter" idx="26" hasCustomPrompt="1"/>
          </p:nvPr>
        </p:nvSpPr>
        <p:spPr>
          <a:xfrm>
            <a:off x="19597159" y="3063162"/>
            <a:ext cx="905068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9597159" y="8594660"/>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REFERENCES</a:t>
            </a:r>
            <a:endParaRPr lang="en-US" dirty="0"/>
          </a:p>
        </p:txBody>
      </p:sp>
      <p:sp>
        <p:nvSpPr>
          <p:cNvPr id="28" name="Text Placeholder 3"/>
          <p:cNvSpPr>
            <a:spLocks noGrp="1"/>
          </p:cNvSpPr>
          <p:nvPr>
            <p:ph type="body" sz="quarter" idx="28" hasCustomPrompt="1"/>
          </p:nvPr>
        </p:nvSpPr>
        <p:spPr>
          <a:xfrm>
            <a:off x="19593805" y="9056045"/>
            <a:ext cx="905404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9597159" y="12828928"/>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ACKNOWLEDGEMENTS  or  CONTACT</a:t>
            </a:r>
            <a:endParaRPr lang="en-US" dirty="0"/>
          </a:p>
        </p:txBody>
      </p:sp>
      <p:sp>
        <p:nvSpPr>
          <p:cNvPr id="30" name="Text Placeholder 3"/>
          <p:cNvSpPr>
            <a:spLocks noGrp="1"/>
          </p:cNvSpPr>
          <p:nvPr>
            <p:ph type="body" sz="quarter" idx="30" hasCustomPrompt="1"/>
          </p:nvPr>
        </p:nvSpPr>
        <p:spPr>
          <a:xfrm>
            <a:off x="19597160" y="13290313"/>
            <a:ext cx="905404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72"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75"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77"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6195" y="3063162"/>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6" name="Text Placeholder 5"/>
          <p:cNvSpPr>
            <a:spLocks noGrp="1"/>
          </p:cNvSpPr>
          <p:nvPr>
            <p:ph type="body" sz="quarter" idx="11" hasCustomPrompt="1"/>
          </p:nvPr>
        </p:nvSpPr>
        <p:spPr>
          <a:xfrm>
            <a:off x="608842" y="2622097"/>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INTRODUCTION or ABSTRACT</a:t>
            </a:r>
            <a:endParaRPr lang="en-US" dirty="0"/>
          </a:p>
        </p:txBody>
      </p:sp>
      <p:sp>
        <p:nvSpPr>
          <p:cNvPr id="19" name="Text Placeholder 3"/>
          <p:cNvSpPr>
            <a:spLocks noGrp="1"/>
          </p:cNvSpPr>
          <p:nvPr>
            <p:ph type="body" sz="quarter" idx="19" hasCustomPrompt="1"/>
          </p:nvPr>
        </p:nvSpPr>
        <p:spPr>
          <a:xfrm>
            <a:off x="605666" y="7540815"/>
            <a:ext cx="670560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0" name="Text Placeholder 5"/>
          <p:cNvSpPr>
            <a:spLocks noGrp="1"/>
          </p:cNvSpPr>
          <p:nvPr>
            <p:ph type="body" sz="quarter" idx="20" hasCustomPrompt="1"/>
          </p:nvPr>
        </p:nvSpPr>
        <p:spPr>
          <a:xfrm>
            <a:off x="608313" y="7095484"/>
            <a:ext cx="6700308"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OBJECTIVES</a:t>
            </a:r>
            <a:endParaRPr lang="en-US" dirty="0"/>
          </a:p>
        </p:txBody>
      </p:sp>
      <p:sp>
        <p:nvSpPr>
          <p:cNvPr id="21" name="Text Placeholder 3"/>
          <p:cNvSpPr>
            <a:spLocks noGrp="1"/>
          </p:cNvSpPr>
          <p:nvPr>
            <p:ph type="body" sz="quarter" idx="21" hasCustomPrompt="1"/>
          </p:nvPr>
        </p:nvSpPr>
        <p:spPr>
          <a:xfrm>
            <a:off x="7724776" y="3079513"/>
            <a:ext cx="13813365"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2" name="Text Placeholder 5"/>
          <p:cNvSpPr>
            <a:spLocks noGrp="1"/>
          </p:cNvSpPr>
          <p:nvPr>
            <p:ph type="body" sz="quarter" idx="22" hasCustomPrompt="1"/>
          </p:nvPr>
        </p:nvSpPr>
        <p:spPr>
          <a:xfrm>
            <a:off x="7724776" y="2622097"/>
            <a:ext cx="1381336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(header)  MATERIALS &amp; METHODS</a:t>
            </a:r>
            <a:endParaRPr lang="en-US" dirty="0"/>
          </a:p>
        </p:txBody>
      </p:sp>
      <p:sp>
        <p:nvSpPr>
          <p:cNvPr id="23" name="Text Placeholder 3"/>
          <p:cNvSpPr>
            <a:spLocks noGrp="1"/>
          </p:cNvSpPr>
          <p:nvPr>
            <p:ph type="body" sz="quarter" idx="23" hasCustomPrompt="1"/>
          </p:nvPr>
        </p:nvSpPr>
        <p:spPr>
          <a:xfrm>
            <a:off x="7724776" y="10987985"/>
            <a:ext cx="13813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4" name="Text Placeholder 5"/>
          <p:cNvSpPr>
            <a:spLocks noGrp="1"/>
          </p:cNvSpPr>
          <p:nvPr>
            <p:ph type="body" sz="quarter" idx="24" hasCustomPrompt="1"/>
          </p:nvPr>
        </p:nvSpPr>
        <p:spPr>
          <a:xfrm>
            <a:off x="7724776" y="10526600"/>
            <a:ext cx="1381336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RESULTS</a:t>
            </a:r>
            <a:endParaRPr lang="en-US" dirty="0"/>
          </a:p>
        </p:txBody>
      </p:sp>
      <p:sp>
        <p:nvSpPr>
          <p:cNvPr id="25" name="Text Placeholder 5"/>
          <p:cNvSpPr>
            <a:spLocks noGrp="1"/>
          </p:cNvSpPr>
          <p:nvPr>
            <p:ph type="body" sz="quarter" idx="25" hasCustomPrompt="1"/>
          </p:nvPr>
        </p:nvSpPr>
        <p:spPr>
          <a:xfrm>
            <a:off x="21973955" y="2622097"/>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CONCLUSIONS</a:t>
            </a:r>
            <a:endParaRPr lang="en-US" dirty="0"/>
          </a:p>
        </p:txBody>
      </p:sp>
      <p:sp>
        <p:nvSpPr>
          <p:cNvPr id="26" name="Text Placeholder 3"/>
          <p:cNvSpPr>
            <a:spLocks noGrp="1"/>
          </p:cNvSpPr>
          <p:nvPr>
            <p:ph type="body" sz="quarter" idx="26" hasCustomPrompt="1"/>
          </p:nvPr>
        </p:nvSpPr>
        <p:spPr>
          <a:xfrm>
            <a:off x="21973955" y="3083482"/>
            <a:ext cx="669801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7" name="Text Placeholder 5"/>
          <p:cNvSpPr>
            <a:spLocks noGrp="1"/>
          </p:cNvSpPr>
          <p:nvPr>
            <p:ph type="body" sz="quarter" idx="27" hasCustomPrompt="1"/>
          </p:nvPr>
        </p:nvSpPr>
        <p:spPr>
          <a:xfrm>
            <a:off x="21973955" y="7125596"/>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REFERENCES</a:t>
            </a:r>
            <a:endParaRPr lang="en-US" dirty="0"/>
          </a:p>
        </p:txBody>
      </p:sp>
      <p:sp>
        <p:nvSpPr>
          <p:cNvPr id="28" name="Text Placeholder 3"/>
          <p:cNvSpPr>
            <a:spLocks noGrp="1"/>
          </p:cNvSpPr>
          <p:nvPr>
            <p:ph type="body" sz="quarter" idx="28" hasCustomPrompt="1"/>
          </p:nvPr>
        </p:nvSpPr>
        <p:spPr>
          <a:xfrm>
            <a:off x="21972279" y="7586981"/>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9" name="Text Placeholder 5"/>
          <p:cNvSpPr>
            <a:spLocks noGrp="1"/>
          </p:cNvSpPr>
          <p:nvPr>
            <p:ph type="body" sz="quarter" idx="29" hasCustomPrompt="1"/>
          </p:nvPr>
        </p:nvSpPr>
        <p:spPr>
          <a:xfrm>
            <a:off x="21973955" y="1282892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ACKNOWLEDGEMENTS  or  CONTACT</a:t>
            </a:r>
            <a:endParaRPr lang="en-US" dirty="0"/>
          </a:p>
        </p:txBody>
      </p:sp>
      <p:sp>
        <p:nvSpPr>
          <p:cNvPr id="30" name="Text Placeholder 3"/>
          <p:cNvSpPr>
            <a:spLocks noGrp="1"/>
          </p:cNvSpPr>
          <p:nvPr>
            <p:ph type="body" sz="quarter" idx="30" hasCustomPrompt="1"/>
          </p:nvPr>
        </p:nvSpPr>
        <p:spPr>
          <a:xfrm>
            <a:off x="21972279" y="13290313"/>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83"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84"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85"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2.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3.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979595" y="1615694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44" name="Rectangle 43"/>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69" name="Rectangle 68"/>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0" name="Rounded Rectangle 69"/>
          <p:cNvSpPr/>
          <p:nvPr userDrawn="1"/>
        </p:nvSpPr>
        <p:spPr>
          <a:xfrm>
            <a:off x="623438"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1" name="Rounded Rectangle 70"/>
          <p:cNvSpPr/>
          <p:nvPr userDrawn="1"/>
        </p:nvSpPr>
        <p:spPr>
          <a:xfrm>
            <a:off x="7718432"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2" name="Rounded Rectangle 71"/>
          <p:cNvSpPr/>
          <p:nvPr userDrawn="1"/>
        </p:nvSpPr>
        <p:spPr>
          <a:xfrm>
            <a:off x="14837379"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3" name="Rounded Rectangle 72"/>
          <p:cNvSpPr/>
          <p:nvPr userDrawn="1"/>
        </p:nvSpPr>
        <p:spPr>
          <a:xfrm>
            <a:off x="21950759"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3" name="Table 12"/>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4" name="Table 13"/>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1001270" y="1611630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43" name="Rectangle 42"/>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1" name="Rectangle 50"/>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2" name="Rounded Rectangle 51"/>
          <p:cNvSpPr/>
          <p:nvPr userDrawn="1"/>
        </p:nvSpPr>
        <p:spPr>
          <a:xfrm>
            <a:off x="623438" y="2628900"/>
            <a:ext cx="9085237"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3" name="Rounded Rectangle 52"/>
          <p:cNvSpPr/>
          <p:nvPr userDrawn="1"/>
        </p:nvSpPr>
        <p:spPr>
          <a:xfrm>
            <a:off x="10111933" y="2628900"/>
            <a:ext cx="9056914"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4" name="Rounded Rectangle 53"/>
          <p:cNvSpPr/>
          <p:nvPr userDrawn="1"/>
        </p:nvSpPr>
        <p:spPr>
          <a:xfrm>
            <a:off x="19572104" y="2628900"/>
            <a:ext cx="9056914"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2" name="Table 11"/>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3" name="Table 12"/>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ectangle 36"/>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957921" y="1611630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38" name="Rectangle 37"/>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39" name="Rectangle 38"/>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0" name="Rounded Rectangle 39"/>
          <p:cNvSpPr/>
          <p:nvPr userDrawn="1"/>
        </p:nvSpPr>
        <p:spPr>
          <a:xfrm>
            <a:off x="623438" y="2628900"/>
            <a:ext cx="6691762"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1" name="Rounded Rectangle 40"/>
          <p:cNvSpPr/>
          <p:nvPr userDrawn="1"/>
        </p:nvSpPr>
        <p:spPr>
          <a:xfrm>
            <a:off x="21959438" y="2628900"/>
            <a:ext cx="6691762"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2" name="Rounded Rectangle 41"/>
          <p:cNvSpPr/>
          <p:nvPr userDrawn="1"/>
        </p:nvSpPr>
        <p:spPr>
          <a:xfrm>
            <a:off x="7697362" y="2628900"/>
            <a:ext cx="13879915" cy="13273652"/>
          </a:xfrm>
          <a:prstGeom prst="roundRect">
            <a:avLst>
              <a:gd name="adj" fmla="val 115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2" name="Table 11"/>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3" name="Table 12"/>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4" Type="http://schemas.openxmlformats.org/officeDocument/2006/relationships/notesSlide" Target="../notesSlides/notesSlide1.xml"/><Relationship Id="rId13" Type="http://schemas.openxmlformats.org/officeDocument/2006/relationships/slideLayout" Target="../slideLayouts/slideLayout3.xml"/><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 Placeholder 297"/>
          <p:cNvSpPr>
            <a:spLocks noGrp="1"/>
          </p:cNvSpPr>
          <p:nvPr>
            <p:ph type="body" sz="quarter" idx="10"/>
          </p:nvPr>
        </p:nvSpPr>
        <p:spPr>
          <a:xfrm>
            <a:off x="605155" y="2929890"/>
            <a:ext cx="6705600" cy="1183640"/>
          </a:xfrm>
        </p:spPr>
        <p:txBody>
          <a:bodyPr wrap="square"/>
          <a:lstStyle/>
          <a:p>
            <a:pPr marL="285750" indent="-285750" algn="l">
              <a:buClrTx/>
              <a:buSzTx/>
            </a:pPr>
            <a:r>
              <a:rPr lang="en-US">
                <a:sym typeface="+mn-ea"/>
              </a:rPr>
              <a:t>The relative contribution of each modal in real-time is dynamically different[1] at a separate time step. So how to learn the fusion dynamically? We summarize the current fusion method for audio-visual fusion in audio-visual navigation and propose our solution in the following figure.</a:t>
            </a:r>
            <a:endParaRPr lang="en-US">
              <a:sym typeface="+mn-ea"/>
            </a:endParaRPr>
          </a:p>
        </p:txBody>
      </p:sp>
      <p:sp>
        <p:nvSpPr>
          <p:cNvPr id="299" name="Text Placeholder 298"/>
          <p:cNvSpPr>
            <a:spLocks noGrp="1"/>
          </p:cNvSpPr>
          <p:nvPr>
            <p:ph type="body" sz="quarter" idx="11"/>
          </p:nvPr>
        </p:nvSpPr>
        <p:spPr>
          <a:xfrm>
            <a:off x="608842" y="2623056"/>
            <a:ext cx="6699250" cy="448310"/>
          </a:xfrm>
        </p:spPr>
        <p:txBody>
          <a:bodyPr/>
          <a:lstStyle/>
          <a:p>
            <a:r>
              <a:rPr lang="en-US">
                <a:solidFill>
                  <a:schemeClr val="accent5">
                    <a:lumMod val="50000"/>
                  </a:schemeClr>
                </a:solidFill>
              </a:rPr>
              <a:t>Motivation</a:t>
            </a:r>
            <a:endParaRPr lang="en-US">
              <a:solidFill>
                <a:schemeClr val="accent5">
                  <a:lumMod val="50000"/>
                </a:schemeClr>
              </a:solidFill>
            </a:endParaRPr>
          </a:p>
        </p:txBody>
      </p:sp>
      <p:sp>
        <p:nvSpPr>
          <p:cNvPr id="303" name="Text Placeholder 302"/>
          <p:cNvSpPr>
            <a:spLocks noGrp="1"/>
          </p:cNvSpPr>
          <p:nvPr>
            <p:ph type="body" sz="quarter" idx="20"/>
          </p:nvPr>
        </p:nvSpPr>
        <p:spPr>
          <a:xfrm>
            <a:off x="605773" y="5691188"/>
            <a:ext cx="6700308" cy="448310"/>
          </a:xfrm>
        </p:spPr>
        <p:txBody>
          <a:bodyPr/>
          <a:lstStyle/>
          <a:p>
            <a:r>
              <a:rPr lang="en-US" altLang="zh-CN">
                <a:latin typeface="Times New Roman" panose="02020603050405020304" pitchFamily="18" charset="0"/>
                <a:cs typeface="Times New Roman" panose="02020603050405020304" pitchFamily="18" charset="0"/>
                <a:sym typeface="+mn-ea"/>
              </a:rPr>
              <a:t> Contributions</a:t>
            </a:r>
            <a:endParaRPr lang="en-US" altLang="zh-CN">
              <a:latin typeface="Times New Roman" panose="02020603050405020304" pitchFamily="18" charset="0"/>
              <a:cs typeface="Times New Roman" panose="02020603050405020304" pitchFamily="18" charset="0"/>
              <a:sym typeface="+mn-ea"/>
            </a:endParaRPr>
          </a:p>
        </p:txBody>
      </p:sp>
      <p:sp>
        <p:nvSpPr>
          <p:cNvPr id="307" name="Text Placeholder 306"/>
          <p:cNvSpPr>
            <a:spLocks noGrp="1"/>
          </p:cNvSpPr>
          <p:nvPr>
            <p:ph type="body" sz="quarter" idx="24"/>
          </p:nvPr>
        </p:nvSpPr>
        <p:spPr>
          <a:xfrm>
            <a:off x="7724141" y="2623079"/>
            <a:ext cx="13813366" cy="448310"/>
          </a:xfrm>
        </p:spPr>
        <p:txBody>
          <a:bodyPr/>
          <a:lstStyle/>
          <a:p>
            <a:r>
              <a:rPr lang="en-US">
                <a:solidFill>
                  <a:schemeClr val="accent5">
                    <a:lumMod val="50000"/>
                  </a:schemeClr>
                </a:solidFill>
              </a:rPr>
              <a:t>Results</a:t>
            </a:r>
            <a:endParaRPr lang="en-US">
              <a:solidFill>
                <a:schemeClr val="accent5">
                  <a:lumMod val="50000"/>
                </a:schemeClr>
              </a:solidFill>
            </a:endParaRPr>
          </a:p>
        </p:txBody>
      </p:sp>
      <p:sp>
        <p:nvSpPr>
          <p:cNvPr id="308" name="Text Placeholder 307"/>
          <p:cNvSpPr>
            <a:spLocks noGrp="1"/>
          </p:cNvSpPr>
          <p:nvPr>
            <p:ph type="body" sz="quarter" idx="25"/>
          </p:nvPr>
        </p:nvSpPr>
        <p:spPr>
          <a:xfrm>
            <a:off x="21961890" y="9084181"/>
            <a:ext cx="6698012" cy="448310"/>
          </a:xfrm>
        </p:spPr>
        <p:txBody>
          <a:bodyPr/>
          <a:lstStyle/>
          <a:p>
            <a:r>
              <a:rPr lang="en-US">
                <a:solidFill>
                  <a:schemeClr val="accent5">
                    <a:lumMod val="50000"/>
                  </a:schemeClr>
                </a:solidFill>
              </a:rPr>
              <a:t>Conclusion</a:t>
            </a:r>
            <a:endParaRPr lang="en-US">
              <a:solidFill>
                <a:schemeClr val="accent5">
                  <a:lumMod val="50000"/>
                </a:schemeClr>
              </a:solidFill>
            </a:endParaRPr>
          </a:p>
        </p:txBody>
      </p:sp>
      <p:sp>
        <p:nvSpPr>
          <p:cNvPr id="309" name="Text Placeholder 308"/>
          <p:cNvSpPr>
            <a:spLocks noGrp="1"/>
          </p:cNvSpPr>
          <p:nvPr>
            <p:ph type="body" sz="quarter" idx="26"/>
          </p:nvPr>
        </p:nvSpPr>
        <p:spPr>
          <a:xfrm>
            <a:off x="21964430" y="9354107"/>
            <a:ext cx="6698012" cy="3676650"/>
          </a:xfrm>
        </p:spPr>
        <p:txBody>
          <a:bodyPr/>
          <a:lstStyle/>
          <a:p>
            <a:pPr marL="285750" indent="-285750" algn="l">
              <a:buClrTx/>
              <a:buSzTx/>
              <a:buFont typeface="Arial" panose="020B0604020202020204" pitchFamily="34" charset="0"/>
              <a:buChar char="•"/>
            </a:pPr>
            <a:r>
              <a:rPr lang="en-US">
                <a:solidFill>
                  <a:schemeClr val="accent5">
                    <a:lumMod val="50000"/>
                  </a:schemeClr>
                </a:solidFill>
              </a:rPr>
              <a:t>To realize a more effective (than the existing methods) audio-visual feature fusion strategy during audio-visual embodied navigation, we design a trainable Feature Self-Attention (FSA) module that determines the relative contribution of visual/audio modal in real-time following the ever-changing context.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propose an end-to-end framework (FSAAVN: feature self-attention audio-visual navigation) incorporating FSA to train robots to catch up with a moving audio target.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FSAAVN is easy to train since it requires no extra aid like topology graphs and sound semantics. </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Our comprehensive experiments validate the superior performance (both quantitatively and qualitatively) of FSAAVN compared to the state-of-the-art.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also conduct thorough ablation studies on mainstream visual modalities, signal (visual/audio) encoders and audio-visual fusion strategies, providing valuable insights for practitioners and researchers in this field.</a:t>
            </a:r>
            <a:endParaRPr lang="en-US">
              <a:solidFill>
                <a:schemeClr val="accent5">
                  <a:lumMod val="50000"/>
                </a:schemeClr>
              </a:solidFill>
            </a:endParaRPr>
          </a:p>
        </p:txBody>
      </p:sp>
      <p:sp>
        <p:nvSpPr>
          <p:cNvPr id="310" name="Text Placeholder 309"/>
          <p:cNvSpPr>
            <a:spLocks noGrp="1"/>
          </p:cNvSpPr>
          <p:nvPr>
            <p:ph type="body" sz="quarter" idx="27"/>
          </p:nvPr>
        </p:nvSpPr>
        <p:spPr>
          <a:xfrm>
            <a:off x="21961890" y="13031420"/>
            <a:ext cx="6698012" cy="448310"/>
          </a:xfrm>
        </p:spPr>
        <p:txBody>
          <a:bodyPr/>
          <a:lstStyle/>
          <a:p>
            <a:r>
              <a:rPr lang="en-US">
                <a:solidFill>
                  <a:schemeClr val="accent5">
                    <a:lumMod val="50000"/>
                  </a:schemeClr>
                </a:solidFill>
              </a:rPr>
              <a:t>Reference</a:t>
            </a:r>
            <a:endParaRPr lang="en-US">
              <a:solidFill>
                <a:schemeClr val="accent5">
                  <a:lumMod val="50000"/>
                </a:schemeClr>
              </a:solidFill>
            </a:endParaRPr>
          </a:p>
        </p:txBody>
      </p:sp>
      <p:sp>
        <p:nvSpPr>
          <p:cNvPr id="311" name="Text Placeholder 310"/>
          <p:cNvSpPr>
            <a:spLocks noGrp="1"/>
          </p:cNvSpPr>
          <p:nvPr>
            <p:ph type="body" sz="quarter" idx="28"/>
          </p:nvPr>
        </p:nvSpPr>
        <p:spPr>
          <a:xfrm>
            <a:off x="21972279" y="13275946"/>
            <a:ext cx="6701366" cy="721995"/>
          </a:xfrm>
        </p:spPr>
        <p:txBody>
          <a:bodyPr/>
          <a:lstStyle/>
          <a:p>
            <a:pPr algn="l">
              <a:buClrTx/>
              <a:buSzTx/>
              <a:buNone/>
            </a:pPr>
            <a:r>
              <a:rPr lang="en-US">
                <a:sym typeface="+mn-ea"/>
              </a:rPr>
              <a:t>[1] C. Chen*, U. Jain*, et al., SoundSpaces: Audio-Visual Navigation in 3D Environments, ECCV 2020</a:t>
            </a:r>
            <a:endParaRPr lang="en-US">
              <a:solidFill>
                <a:schemeClr val="accent5">
                  <a:lumMod val="50000"/>
                </a:schemeClr>
              </a:solidFill>
            </a:endParaRPr>
          </a:p>
        </p:txBody>
      </p:sp>
      <p:sp>
        <p:nvSpPr>
          <p:cNvPr id="312" name="Text Placeholder 311"/>
          <p:cNvSpPr>
            <a:spLocks noGrp="1"/>
          </p:cNvSpPr>
          <p:nvPr>
            <p:ph type="body" sz="quarter" idx="29"/>
          </p:nvPr>
        </p:nvSpPr>
        <p:spPr>
          <a:xfrm>
            <a:off x="21973955" y="13773497"/>
            <a:ext cx="6698012" cy="448310"/>
          </a:xfrm>
        </p:spPr>
        <p:txBody>
          <a:bodyPr/>
          <a:lstStyle/>
          <a:p>
            <a:r>
              <a:rPr lang="en-US">
                <a:solidFill>
                  <a:schemeClr val="accent5">
                    <a:lumMod val="50000"/>
                  </a:schemeClr>
                </a:solidFill>
              </a:rPr>
              <a:t>Project &amp; Code</a:t>
            </a:r>
            <a:endParaRPr lang="en-US">
              <a:solidFill>
                <a:schemeClr val="accent5">
                  <a:lumMod val="50000"/>
                </a:schemeClr>
              </a:solidFill>
            </a:endParaRPr>
          </a:p>
        </p:txBody>
      </p:sp>
      <p:sp>
        <p:nvSpPr>
          <p:cNvPr id="313" name="Text Placeholder 312"/>
          <p:cNvSpPr>
            <a:spLocks noGrp="1"/>
          </p:cNvSpPr>
          <p:nvPr>
            <p:ph type="body" sz="quarter" idx="30"/>
          </p:nvPr>
        </p:nvSpPr>
        <p:spPr>
          <a:xfrm>
            <a:off x="23976330" y="14036040"/>
            <a:ext cx="2787015" cy="490855"/>
          </a:xfrm>
        </p:spPr>
        <p:txBody>
          <a:bodyPr wrap="square"/>
          <a:lstStyle/>
          <a:p>
            <a:r>
              <a:rPr lang="en-US">
                <a:solidFill>
                  <a:schemeClr val="accent5">
                    <a:lumMod val="50000"/>
                  </a:schemeClr>
                </a:solidFill>
              </a:rPr>
              <a:t>https://yyf17.github.io/FSAAVN</a:t>
            </a:r>
            <a:endParaRPr lang="en-US">
              <a:solidFill>
                <a:schemeClr val="accent5">
                  <a:lumMod val="50000"/>
                </a:schemeClr>
              </a:solidFill>
            </a:endParaRPr>
          </a:p>
        </p:txBody>
      </p:sp>
      <p:sp>
        <p:nvSpPr>
          <p:cNvPr id="351" name="Text Placeholder 350"/>
          <p:cNvSpPr>
            <a:spLocks noGrp="1"/>
          </p:cNvSpPr>
          <p:nvPr>
            <p:ph type="body" sz="quarter" idx="150"/>
          </p:nvPr>
        </p:nvSpPr>
        <p:spPr/>
        <p:txBody>
          <a:bodyPr>
            <a:normAutofit fontScale="82500"/>
          </a:bodyPr>
          <a:lstStyle/>
          <a:p>
            <a:r>
              <a:rPr lang="zh-CN" altLang="en-US">
                <a:sym typeface="+mn-ea"/>
              </a:rPr>
              <a:t>Yinfeng Yu, Lele Cao, Fuchun Sun, Xiaohong Liu, Liejun Wang</a:t>
            </a:r>
            <a:endParaRPr lang="zh-CN" altLang="en-US">
              <a:sym typeface="+mn-ea"/>
            </a:endParaRPr>
          </a:p>
          <a:p>
            <a:endParaRPr lang="en-US">
              <a:solidFill>
                <a:schemeClr val="accent5">
                  <a:lumMod val="50000"/>
                </a:schemeClr>
              </a:solidFill>
            </a:endParaRPr>
          </a:p>
        </p:txBody>
      </p:sp>
      <p:sp>
        <p:nvSpPr>
          <p:cNvPr id="352" name="Text Placeholder 351"/>
          <p:cNvSpPr>
            <a:spLocks noGrp="1"/>
          </p:cNvSpPr>
          <p:nvPr>
            <p:ph type="body" sz="quarter" idx="184"/>
          </p:nvPr>
        </p:nvSpPr>
        <p:spPr>
          <a:xfrm>
            <a:off x="6995795" y="1676400"/>
            <a:ext cx="15930880" cy="634365"/>
          </a:xfrm>
        </p:spPr>
        <p:txBody>
          <a:bodyPr/>
          <a:lstStyle/>
          <a:p>
            <a:pPr algn="ctr"/>
            <a:r>
              <a:rPr lang="zh-CN" altLang="en-US" sz="2400">
                <a:sym typeface="+mn-ea"/>
              </a:rPr>
              <a:t>Tsinghua University (THU)</a:t>
            </a:r>
            <a:endParaRPr lang="zh-CN" altLang="en-US" sz="2400">
              <a:sym typeface="+mn-ea"/>
            </a:endParaRPr>
          </a:p>
          <a:p>
            <a:endParaRPr lang="zh-CN" altLang="en-US" sz="2400">
              <a:solidFill>
                <a:schemeClr val="accent5">
                  <a:lumMod val="50000"/>
                </a:schemeClr>
              </a:solidFill>
              <a:sym typeface="+mn-ea"/>
            </a:endParaRPr>
          </a:p>
        </p:txBody>
      </p:sp>
      <p:sp>
        <p:nvSpPr>
          <p:cNvPr id="353" name="Text Placeholder 352"/>
          <p:cNvSpPr>
            <a:spLocks noGrp="1"/>
          </p:cNvSpPr>
          <p:nvPr>
            <p:ph type="body" sz="quarter" idx="185"/>
          </p:nvPr>
        </p:nvSpPr>
        <p:spPr/>
        <p:txBody>
          <a:bodyPr>
            <a:normAutofit fontScale="90000"/>
          </a:bodyPr>
          <a:lstStyle/>
          <a:p>
            <a:r>
              <a:rPr lang="en-US" b="1" dirty="0">
                <a:solidFill>
                  <a:schemeClr val="accent5">
                    <a:lumMod val="50000"/>
                  </a:schemeClr>
                </a:solidFill>
              </a:rPr>
              <a:t>Pay Self-Attention to Audio-Visual Navigation</a:t>
            </a:r>
            <a:endParaRPr lang="en-US" b="1" dirty="0">
              <a:solidFill>
                <a:schemeClr val="accent5">
                  <a:lumMod val="50000"/>
                </a:schemeClr>
              </a:solidFill>
            </a:endParaRPr>
          </a:p>
        </p:txBody>
      </p:sp>
      <p:sp>
        <p:nvSpPr>
          <p:cNvPr id="37" name="Text Placeholder 302"/>
          <p:cNvSpPr>
            <a:spLocks noGrp="1"/>
          </p:cNvSpPr>
          <p:nvPr/>
        </p:nvSpPr>
        <p:spPr>
          <a:xfrm>
            <a:off x="610853" y="8624888"/>
            <a:ext cx="6700308" cy="448310"/>
          </a:xfrm>
          <a:prstGeom prst="rect">
            <a:avLst/>
          </a:prstGeom>
          <a:noFill/>
        </p:spPr>
        <p:txBody>
          <a:bodyPr wrap="square" lIns="52249" tIns="52249" rIns="52249" bIns="52249" anchor="ctr" anchorCtr="0">
            <a:spAutoFit/>
          </a:bodyPr>
          <a:lstStyle>
            <a:lvl1pPr marL="0" indent="0" algn="ctr" defTabSz="2675255" rtl="0" eaLnBrk="1" latinLnBrk="0" hangingPunct="1">
              <a:spcBef>
                <a:spcPct val="20000"/>
              </a:spcBef>
              <a:buFont typeface="Arial" panose="020B0604020202020204" pitchFamily="34" charset="0"/>
              <a:buNone/>
              <a:defRPr sz="2240" b="1" u="sng" kern="1200" baseline="0">
                <a:solidFill>
                  <a:schemeClr val="accent5">
                    <a:lumMod val="50000"/>
                  </a:schemeClr>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sym typeface="+mn-ea"/>
              </a:rPr>
              <a:t>Task </a:t>
            </a:r>
            <a:endParaRPr 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8" name="Text Placeholder 301"/>
          <p:cNvSpPr>
            <a:spLocks noGrp="1"/>
          </p:cNvSpPr>
          <p:nvPr/>
        </p:nvSpPr>
        <p:spPr>
          <a:xfrm>
            <a:off x="613921" y="11376215"/>
            <a:ext cx="6705600" cy="690880"/>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400">
                <a:sym typeface="+mn-ea"/>
              </a:rPr>
              <a:t>Audio-visual embodied navigation with a moving sound source as the target: a blue robot chases a moving target (red), a low-speed robot emitting sound.</a:t>
            </a:r>
            <a:endParaRPr lang="en-US" altLang="zh-CN" sz="1400">
              <a:sym typeface="+mn-ea"/>
            </a:endParaRPr>
          </a:p>
        </p:txBody>
      </p:sp>
      <p:pic>
        <p:nvPicPr>
          <p:cNvPr id="48" name="图片 47" descr="thu"/>
          <p:cNvPicPr>
            <a:picLocks noChangeAspect="1"/>
          </p:cNvPicPr>
          <p:nvPr/>
        </p:nvPicPr>
        <p:blipFill>
          <a:blip r:embed="rId1"/>
          <a:stretch>
            <a:fillRect/>
          </a:stretch>
        </p:blipFill>
        <p:spPr>
          <a:xfrm>
            <a:off x="26435050" y="688340"/>
            <a:ext cx="1377950" cy="1377950"/>
          </a:xfrm>
          <a:prstGeom prst="rect">
            <a:avLst/>
          </a:prstGeom>
        </p:spPr>
      </p:pic>
      <p:pic>
        <p:nvPicPr>
          <p:cNvPr id="6" name="图片 5"/>
          <p:cNvPicPr>
            <a:picLocks noChangeAspect="1"/>
          </p:cNvPicPr>
          <p:nvPr/>
        </p:nvPicPr>
        <p:blipFill>
          <a:blip r:embed="rId2"/>
          <a:stretch>
            <a:fillRect/>
          </a:stretch>
        </p:blipFill>
        <p:spPr>
          <a:xfrm>
            <a:off x="139700" y="629285"/>
            <a:ext cx="4868958" cy="1512000"/>
          </a:xfrm>
          <a:prstGeom prst="rect">
            <a:avLst/>
          </a:prstGeom>
        </p:spPr>
      </p:pic>
      <p:pic>
        <p:nvPicPr>
          <p:cNvPr id="9" name="图片 8" descr="FSAAVN"/>
          <p:cNvPicPr>
            <a:picLocks noChangeAspect="1"/>
          </p:cNvPicPr>
          <p:nvPr/>
        </p:nvPicPr>
        <p:blipFill>
          <a:blip r:embed="rId3"/>
          <a:stretch>
            <a:fillRect/>
          </a:stretch>
        </p:blipFill>
        <p:spPr>
          <a:xfrm>
            <a:off x="24649430" y="14424660"/>
            <a:ext cx="1440000" cy="1440000"/>
          </a:xfrm>
          <a:prstGeom prst="rect">
            <a:avLst/>
          </a:prstGeom>
        </p:spPr>
      </p:pic>
      <p:pic>
        <p:nvPicPr>
          <p:cNvPr id="10" name="图片 9" descr="fsaavn"/>
          <p:cNvPicPr>
            <a:picLocks noChangeAspect="1"/>
          </p:cNvPicPr>
          <p:nvPr/>
        </p:nvPicPr>
        <p:blipFill>
          <a:blip r:embed="rId4"/>
          <a:srcRect/>
          <a:stretch>
            <a:fillRect/>
          </a:stretch>
        </p:blipFill>
        <p:spPr>
          <a:xfrm>
            <a:off x="1395730" y="9097645"/>
            <a:ext cx="5153852" cy="2340000"/>
          </a:xfrm>
          <a:prstGeom prst="rect">
            <a:avLst/>
          </a:prstGeom>
        </p:spPr>
      </p:pic>
      <p:sp>
        <p:nvSpPr>
          <p:cNvPr id="12" name="Text Placeholder 308"/>
          <p:cNvSpPr>
            <a:spLocks noGrp="1"/>
          </p:cNvSpPr>
          <p:nvPr/>
        </p:nvSpPr>
        <p:spPr>
          <a:xfrm>
            <a:off x="613190" y="6085762"/>
            <a:ext cx="6698012" cy="270700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marL="285750" indent="-285750" algn="l">
              <a:buClrTx/>
              <a:buSzTx/>
              <a:buFont typeface="Arial" panose="020B0604020202020204" pitchFamily="34" charset="0"/>
              <a:buChar char="•"/>
            </a:pPr>
            <a:r>
              <a:rPr lang="en-US">
                <a:solidFill>
                  <a:schemeClr val="accent5">
                    <a:lumMod val="50000"/>
                  </a:schemeClr>
                </a:solidFill>
              </a:rPr>
              <a:t>We propose an end-to-end framework (FSAAVN) to address a currently under-researched problem: audio-visual navigation to chase a moving sound target.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design a novel audio-visual fusion module (FSA) for learning a context-aware strategy to determine the relative contribution of each modal in real time.</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experimentally benchmark our approach towards the state-of-the-art in 3D environments, showing the superior performance of FSAAVN.</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The thorough comparison of different variants of the fusion module (above Figure) and visual/audio encoder [</a:t>
            </a:r>
            <a:r>
              <a:rPr lang="en-US">
                <a:solidFill>
                  <a:schemeClr val="bg1">
                    <a:lumMod val="75000"/>
                  </a:schemeClr>
                </a:solidFill>
              </a:rPr>
              <a:t>The considered encoders: CNN (convolution neural network), ViT (vision transformer), Capsule.</a:t>
            </a:r>
            <a:r>
              <a:rPr lang="en-US">
                <a:solidFill>
                  <a:schemeClr val="accent5">
                    <a:lumMod val="50000"/>
                  </a:schemeClr>
                </a:solidFill>
              </a:rPr>
              <a:t> ] provides valuable insights for future practitioners in this field.</a:t>
            </a:r>
            <a:endParaRPr lang="en-US">
              <a:solidFill>
                <a:schemeClr val="accent5">
                  <a:lumMod val="50000"/>
                </a:schemeClr>
              </a:solidFill>
            </a:endParaRPr>
          </a:p>
        </p:txBody>
      </p:sp>
      <p:pic>
        <p:nvPicPr>
          <p:cNvPr id="2" name="图片 1" descr="fsa-network-v2-cropped"/>
          <p:cNvPicPr>
            <a:picLocks noChangeAspect="1"/>
          </p:cNvPicPr>
          <p:nvPr/>
        </p:nvPicPr>
        <p:blipFill>
          <a:blip r:embed="rId5"/>
          <a:stretch>
            <a:fillRect/>
          </a:stretch>
        </p:blipFill>
        <p:spPr>
          <a:xfrm>
            <a:off x="752475" y="12401550"/>
            <a:ext cx="6402055" cy="3060000"/>
          </a:xfrm>
          <a:prstGeom prst="rect">
            <a:avLst/>
          </a:prstGeom>
        </p:spPr>
      </p:pic>
      <p:pic>
        <p:nvPicPr>
          <p:cNvPr id="4" name="图片 3"/>
          <p:cNvPicPr>
            <a:picLocks noChangeAspect="1"/>
          </p:cNvPicPr>
          <p:nvPr/>
        </p:nvPicPr>
        <p:blipFill>
          <a:blip r:embed="rId6"/>
          <a:stretch>
            <a:fillRect/>
          </a:stretch>
        </p:blipFill>
        <p:spPr>
          <a:xfrm>
            <a:off x="713105" y="4083685"/>
            <a:ext cx="6518174" cy="1404000"/>
          </a:xfrm>
          <a:prstGeom prst="rect">
            <a:avLst/>
          </a:prstGeom>
        </p:spPr>
      </p:pic>
      <p:sp>
        <p:nvSpPr>
          <p:cNvPr id="3" name="Text Placeholder 302"/>
          <p:cNvSpPr>
            <a:spLocks noGrp="1"/>
          </p:cNvSpPr>
          <p:nvPr/>
        </p:nvSpPr>
        <p:spPr>
          <a:xfrm>
            <a:off x="614028" y="11953558"/>
            <a:ext cx="6700308" cy="448310"/>
          </a:xfrm>
          <a:prstGeom prst="rect">
            <a:avLst/>
          </a:prstGeom>
          <a:noFill/>
        </p:spPr>
        <p:txBody>
          <a:bodyPr wrap="square" lIns="52249" tIns="52249" rIns="52249" bIns="52249" anchor="ctr" anchorCtr="0">
            <a:spAutoFit/>
          </a:bodyPr>
          <a:lstStyle>
            <a:lvl1pPr marL="0" indent="0" algn="ctr" defTabSz="2675255" rtl="0" eaLnBrk="1" latinLnBrk="0" hangingPunct="1">
              <a:spcBef>
                <a:spcPct val="20000"/>
              </a:spcBef>
              <a:buFont typeface="Arial" panose="020B0604020202020204" pitchFamily="34" charset="0"/>
              <a:buNone/>
              <a:defRPr sz="2240" b="1" u="sng" kern="1200" baseline="0">
                <a:solidFill>
                  <a:schemeClr val="accent5">
                    <a:lumMod val="50000"/>
                  </a:schemeClr>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sym typeface="+mn-ea"/>
              </a:rPr>
              <a:t>Neural network model </a:t>
            </a:r>
            <a:endParaRPr 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Text Placeholder 301"/>
          <p:cNvSpPr>
            <a:spLocks noGrp="1"/>
          </p:cNvSpPr>
          <p:nvPr/>
        </p:nvSpPr>
        <p:spPr>
          <a:xfrm>
            <a:off x="718820" y="15461615"/>
            <a:ext cx="658749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400">
                <a:sym typeface="+mn-ea"/>
              </a:rPr>
              <a:t>The overview of FSAAVN: Feature Self-Attention Audio-Visual embodied Navigation.</a:t>
            </a:r>
            <a:endParaRPr lang="en-US" altLang="zh-CN" sz="1400">
              <a:sym typeface="+mn-ea"/>
            </a:endParaRPr>
          </a:p>
        </p:txBody>
      </p:sp>
      <p:sp>
        <p:nvSpPr>
          <p:cNvPr id="8" name="Text Placeholder 301"/>
          <p:cNvSpPr>
            <a:spLocks noGrp="1"/>
          </p:cNvSpPr>
          <p:nvPr/>
        </p:nvSpPr>
        <p:spPr>
          <a:xfrm>
            <a:off x="771525" y="5358765"/>
            <a:ext cx="652018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sz="1400">
                <a:sym typeface="+mn-ea"/>
              </a:rPr>
              <a:t>High-level illustration of different feature fusion methods in audio-visual navigation.</a:t>
            </a:r>
            <a:endParaRPr lang="en-US" altLang="zh-CN" sz="1400">
              <a:solidFill>
                <a:schemeClr val="accent5">
                  <a:lumMod val="50000"/>
                </a:schemeClr>
              </a:solidFill>
              <a:sym typeface="+mn-ea"/>
            </a:endParaRPr>
          </a:p>
        </p:txBody>
      </p:sp>
      <p:pic>
        <p:nvPicPr>
          <p:cNvPr id="11" name="图片 10"/>
          <p:cNvPicPr>
            <a:picLocks noChangeAspect="1"/>
          </p:cNvPicPr>
          <p:nvPr/>
        </p:nvPicPr>
        <p:blipFill>
          <a:blip r:embed="rId7"/>
          <a:srcRect t="13423"/>
          <a:stretch>
            <a:fillRect/>
          </a:stretch>
        </p:blipFill>
        <p:spPr>
          <a:xfrm>
            <a:off x="7724140" y="3331210"/>
            <a:ext cx="9315450" cy="2449195"/>
          </a:xfrm>
          <a:prstGeom prst="rect">
            <a:avLst/>
          </a:prstGeom>
        </p:spPr>
      </p:pic>
      <p:pic>
        <p:nvPicPr>
          <p:cNvPr id="13" name="图片 12" descr="traj-V7-cropped"/>
          <p:cNvPicPr>
            <a:picLocks noChangeAspect="1"/>
          </p:cNvPicPr>
          <p:nvPr/>
        </p:nvPicPr>
        <p:blipFill>
          <a:blip r:embed="rId8"/>
          <a:stretch>
            <a:fillRect/>
          </a:stretch>
        </p:blipFill>
        <p:spPr>
          <a:xfrm>
            <a:off x="22226270" y="2702560"/>
            <a:ext cx="6151728" cy="3312000"/>
          </a:xfrm>
          <a:prstGeom prst="rect">
            <a:avLst/>
          </a:prstGeom>
        </p:spPr>
      </p:pic>
      <p:pic>
        <p:nvPicPr>
          <p:cNvPr id="15" name="图片 14"/>
          <p:cNvPicPr>
            <a:picLocks noChangeAspect="1"/>
          </p:cNvPicPr>
          <p:nvPr/>
        </p:nvPicPr>
        <p:blipFill>
          <a:blip r:embed="rId9"/>
          <a:srcRect t="11293"/>
          <a:stretch>
            <a:fillRect/>
          </a:stretch>
        </p:blipFill>
        <p:spPr>
          <a:xfrm>
            <a:off x="7724140" y="6309995"/>
            <a:ext cx="9296400" cy="2788285"/>
          </a:xfrm>
          <a:prstGeom prst="rect">
            <a:avLst/>
          </a:prstGeom>
        </p:spPr>
      </p:pic>
      <p:pic>
        <p:nvPicPr>
          <p:cNvPr id="16" name="图片 15"/>
          <p:cNvPicPr>
            <a:picLocks noChangeAspect="1"/>
          </p:cNvPicPr>
          <p:nvPr/>
        </p:nvPicPr>
        <p:blipFill>
          <a:blip r:embed="rId10"/>
          <a:srcRect t="13521"/>
          <a:stretch>
            <a:fillRect/>
          </a:stretch>
        </p:blipFill>
        <p:spPr>
          <a:xfrm>
            <a:off x="7724140" y="9468485"/>
            <a:ext cx="9296400" cy="2051050"/>
          </a:xfrm>
          <a:prstGeom prst="rect">
            <a:avLst/>
          </a:prstGeom>
        </p:spPr>
      </p:pic>
      <p:pic>
        <p:nvPicPr>
          <p:cNvPr id="17" name="图片 16"/>
          <p:cNvPicPr>
            <a:picLocks noChangeAspect="1"/>
          </p:cNvPicPr>
          <p:nvPr/>
        </p:nvPicPr>
        <p:blipFill>
          <a:blip r:embed="rId11"/>
          <a:stretch>
            <a:fillRect/>
          </a:stretch>
        </p:blipFill>
        <p:spPr>
          <a:xfrm>
            <a:off x="7724140" y="11621135"/>
            <a:ext cx="9258278" cy="3492000"/>
          </a:xfrm>
          <a:prstGeom prst="rect">
            <a:avLst/>
          </a:prstGeom>
        </p:spPr>
      </p:pic>
      <p:pic>
        <p:nvPicPr>
          <p:cNvPr id="20" name="图片 19"/>
          <p:cNvPicPr>
            <a:picLocks noChangeAspect="1"/>
          </p:cNvPicPr>
          <p:nvPr/>
        </p:nvPicPr>
        <p:blipFill>
          <a:blip r:embed="rId12"/>
          <a:stretch>
            <a:fillRect/>
          </a:stretch>
        </p:blipFill>
        <p:spPr>
          <a:xfrm>
            <a:off x="22011005" y="6544310"/>
            <a:ext cx="6577464" cy="2376000"/>
          </a:xfrm>
          <a:prstGeom prst="rect">
            <a:avLst/>
          </a:prstGeom>
        </p:spPr>
      </p:pic>
      <p:sp>
        <p:nvSpPr>
          <p:cNvPr id="21" name="Text Placeholder 301"/>
          <p:cNvSpPr>
            <a:spLocks noGrp="1"/>
          </p:cNvSpPr>
          <p:nvPr/>
        </p:nvSpPr>
        <p:spPr>
          <a:xfrm>
            <a:off x="7755255" y="15207615"/>
            <a:ext cx="9226550" cy="690880"/>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400">
                <a:sym typeface="+mn-ea"/>
              </a:rPr>
              <a:t>Dynamic visual and echo impact for two episodes. Columns corresponds to three sampled time steps. The green and orange bars represent the importance of audio and vision, respectively.</a:t>
            </a:r>
            <a:endParaRPr lang="en-US" altLang="zh-CN" sz="1400">
              <a:sym typeface="+mn-ea"/>
            </a:endParaRPr>
          </a:p>
        </p:txBody>
      </p:sp>
      <p:sp>
        <p:nvSpPr>
          <p:cNvPr id="22" name="Text Placeholder 301"/>
          <p:cNvSpPr>
            <a:spLocks noGrp="1"/>
          </p:cNvSpPr>
          <p:nvPr/>
        </p:nvSpPr>
        <p:spPr>
          <a:xfrm>
            <a:off x="21901785" y="8806815"/>
            <a:ext cx="6812915"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sz="1400">
                <a:sym typeface="+mn-ea"/>
              </a:rPr>
              <a:t>Visualization of visual feature, audio feature, and state representations from Replica dataset.</a:t>
            </a:r>
            <a:endParaRPr lang="en-US" altLang="zh-CN" sz="1400">
              <a:sym typeface="+mn-ea"/>
            </a:endParaRPr>
          </a:p>
        </p:txBody>
      </p:sp>
      <p:sp>
        <p:nvSpPr>
          <p:cNvPr id="24" name="Text Placeholder 301"/>
          <p:cNvSpPr>
            <a:spLocks noGrp="1"/>
          </p:cNvSpPr>
          <p:nvPr/>
        </p:nvSpPr>
        <p:spPr>
          <a:xfrm>
            <a:off x="7724775" y="5777865"/>
            <a:ext cx="925703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ctr"/>
            <a:r>
              <a:rPr lang="en-US" altLang="zh-CN" sz="1400">
                <a:sym typeface="+mn-ea"/>
              </a:rPr>
              <a:t>Table 2: Performance Comparison (STDEV≤0.01) of different vision modalities.</a:t>
            </a:r>
            <a:endParaRPr lang="en-US" altLang="zh-CN" sz="1400">
              <a:sym typeface="+mn-ea"/>
            </a:endParaRPr>
          </a:p>
        </p:txBody>
      </p:sp>
      <p:sp>
        <p:nvSpPr>
          <p:cNvPr id="26" name="Text Placeholder 301"/>
          <p:cNvSpPr>
            <a:spLocks noGrp="1"/>
          </p:cNvSpPr>
          <p:nvPr/>
        </p:nvSpPr>
        <p:spPr>
          <a:xfrm>
            <a:off x="21870035" y="5911215"/>
            <a:ext cx="6790055" cy="6661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200">
                <a:sym typeface="+mn-ea"/>
              </a:rPr>
              <a:t>Navigation trajectories by the end of a particular episode from (a) Replica and (b) Matterport3D dataset. </a:t>
            </a:r>
            <a:endParaRPr lang="en-US" altLang="zh-CN" sz="1200">
              <a:sym typeface="+mn-ea"/>
            </a:endParaRPr>
          </a:p>
          <a:p>
            <a:r>
              <a:rPr lang="en-US" altLang="zh-CN" sz="1200">
                <a:sym typeface="+mn-ea"/>
              </a:rPr>
              <a:t>Higher SPLT values and shorter blue paths indicate better performances.</a:t>
            </a:r>
            <a:endParaRPr lang="en-US" altLang="zh-CN" sz="1200">
              <a:sym typeface="+mn-ea"/>
            </a:endParaRPr>
          </a:p>
        </p:txBody>
      </p:sp>
      <p:sp>
        <p:nvSpPr>
          <p:cNvPr id="27" name="Text Placeholder 301"/>
          <p:cNvSpPr>
            <a:spLocks noGrp="1"/>
          </p:cNvSpPr>
          <p:nvPr/>
        </p:nvSpPr>
        <p:spPr>
          <a:xfrm>
            <a:off x="7743825" y="2894965"/>
            <a:ext cx="925703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ctr"/>
            <a:r>
              <a:rPr lang="en-US" altLang="zh-CN" sz="1400">
                <a:sym typeface="+mn-ea"/>
              </a:rPr>
              <a:t>Table 1: Overall performance comparison (STDEV≤0.01) using depth and sound input.</a:t>
            </a:r>
            <a:endParaRPr lang="en-US" altLang="zh-CN" sz="1400">
              <a:sym typeface="+mn-ea"/>
            </a:endParaRPr>
          </a:p>
        </p:txBody>
      </p:sp>
      <p:sp>
        <p:nvSpPr>
          <p:cNvPr id="28" name="Text Placeholder 301"/>
          <p:cNvSpPr>
            <a:spLocks noGrp="1"/>
          </p:cNvSpPr>
          <p:nvPr/>
        </p:nvSpPr>
        <p:spPr>
          <a:xfrm>
            <a:off x="7736205" y="9074785"/>
            <a:ext cx="925703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ctr"/>
            <a:r>
              <a:rPr lang="en-US" altLang="zh-CN" sz="1400">
                <a:sym typeface="+mn-ea"/>
              </a:rPr>
              <a:t>Table 3: Performance Comparison (STDEV≤0.01) of different visual/audio encoder backbones.</a:t>
            </a:r>
            <a:endParaRPr lang="en-US" altLang="zh-CN" sz="1400">
              <a:sym typeface="+mn-ea"/>
            </a:endParaRPr>
          </a:p>
        </p:txBody>
      </p:sp>
      <p:sp>
        <p:nvSpPr>
          <p:cNvPr id="29" name="Text Placeholder 301"/>
          <p:cNvSpPr>
            <a:spLocks noGrp="1"/>
          </p:cNvSpPr>
          <p:nvPr/>
        </p:nvSpPr>
        <p:spPr>
          <a:xfrm>
            <a:off x="17000855" y="4814570"/>
            <a:ext cx="4498340" cy="90614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Table 1: shows that FSAAVN using FSA fusion, constantly performs the best (in boldface) on both datasets in all splitting settings.</a:t>
            </a:r>
            <a:endParaRPr lang="en-US" sz="1400">
              <a:sym typeface="+mn-ea"/>
            </a:endParaRPr>
          </a:p>
        </p:txBody>
      </p:sp>
      <p:sp>
        <p:nvSpPr>
          <p:cNvPr id="30" name="Text Placeholder 301"/>
          <p:cNvSpPr>
            <a:spLocks noGrp="1"/>
          </p:cNvSpPr>
          <p:nvPr/>
        </p:nvSpPr>
        <p:spPr>
          <a:xfrm>
            <a:off x="16981805" y="6920230"/>
            <a:ext cx="4498340" cy="211264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 From Table 2, we can conclude that: </a:t>
            </a:r>
            <a:endParaRPr lang="en-US" sz="1400">
              <a:sym typeface="+mn-ea"/>
            </a:endParaRPr>
          </a:p>
          <a:p>
            <a:pPr algn="l"/>
            <a:r>
              <a:rPr lang="en-US" sz="1400">
                <a:sym typeface="+mn-ea"/>
              </a:rPr>
              <a:t>1) among all tested modalities, depth alone achieves the best performance; </a:t>
            </a:r>
            <a:endParaRPr lang="en-US" sz="1400">
              <a:sym typeface="+mn-ea"/>
            </a:endParaRPr>
          </a:p>
          <a:p>
            <a:pPr algn="l"/>
            <a:r>
              <a:rPr lang="en-US" sz="1400">
                <a:sym typeface="+mn-ea"/>
              </a:rPr>
              <a:t>2) with the same modality, FSA performs better than simple concatenation;</a:t>
            </a:r>
            <a:endParaRPr lang="en-US" sz="1400">
              <a:sym typeface="+mn-ea"/>
            </a:endParaRPr>
          </a:p>
          <a:p>
            <a:pPr algn="l"/>
            <a:r>
              <a:rPr lang="en-US" sz="1400">
                <a:sym typeface="+mn-ea"/>
              </a:rPr>
              <a:t>3) in the case of the blind, FSA seems slightly worse than concatenation, probably caused by FSA’s higher flexibility and complexity than concatenation.</a:t>
            </a:r>
            <a:endParaRPr lang="en-US" sz="1400">
              <a:sym typeface="+mn-ea"/>
            </a:endParaRPr>
          </a:p>
        </p:txBody>
      </p:sp>
      <p:sp>
        <p:nvSpPr>
          <p:cNvPr id="31" name="Text Placeholder 301"/>
          <p:cNvSpPr>
            <a:spLocks noGrp="1"/>
          </p:cNvSpPr>
          <p:nvPr/>
        </p:nvSpPr>
        <p:spPr>
          <a:xfrm>
            <a:off x="16981805" y="9408160"/>
            <a:ext cx="4498340" cy="1854200"/>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Table 3 shows the results of using different encoders while keeping the other parts the same. </a:t>
            </a:r>
            <a:endParaRPr lang="en-US" sz="1400">
              <a:sym typeface="+mn-ea"/>
            </a:endParaRPr>
          </a:p>
          <a:p>
            <a:pPr algn="l"/>
            <a:r>
              <a:rPr lang="en-US" sz="1400">
                <a:sym typeface="+mn-ea"/>
              </a:rPr>
              <a:t>We can see that the overly complex encoders (Capsule and ViT-based ones) are inferior to the CNN encoder. </a:t>
            </a:r>
            <a:endParaRPr lang="en-US" sz="1400">
              <a:sym typeface="+mn-ea"/>
            </a:endParaRPr>
          </a:p>
          <a:p>
            <a:pPr algn="l"/>
            <a:r>
              <a:rPr lang="en-US" sz="1400">
                <a:sym typeface="+mn-ea"/>
              </a:rPr>
              <a:t>We assume that higher complexity increases the convergence difficulty and thus makes policy learning more challenging.</a:t>
            </a:r>
            <a:endParaRPr lang="en-US" sz="1400">
              <a:sym typeface="+mn-ea"/>
            </a:endParaRPr>
          </a:p>
        </p:txBody>
      </p:sp>
      <p:sp>
        <p:nvSpPr>
          <p:cNvPr id="32" name="Text Placeholder 301"/>
          <p:cNvSpPr>
            <a:spLocks noGrp="1"/>
          </p:cNvSpPr>
          <p:nvPr/>
        </p:nvSpPr>
        <p:spPr>
          <a:xfrm>
            <a:off x="16981805" y="12924155"/>
            <a:ext cx="4554855" cy="163893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The left figure shows the impact scores (for two episodes in two rows) on the egocentric robot view at different time steps. </a:t>
            </a:r>
            <a:endParaRPr lang="en-US" sz="1400">
              <a:sym typeface="+mn-ea"/>
            </a:endParaRPr>
          </a:p>
          <a:p>
            <a:pPr algn="l"/>
            <a:r>
              <a:rPr lang="en-US" sz="1400">
                <a:sym typeface="+mn-ea"/>
              </a:rPr>
              <a:t>We can see that FSAAVN dynamically re-weight the modalities (according to the current surroundings)</a:t>
            </a:r>
            <a:endParaRPr lang="en-US" sz="1400">
              <a:sym typeface="+mn-ea"/>
            </a:endParaRPr>
          </a:p>
          <a:p>
            <a:pPr algn="l"/>
            <a:r>
              <a:rPr lang="en-US" sz="1400">
                <a:sym typeface="+mn-ea"/>
              </a:rPr>
              <a:t>while chasing after the moving audio target.</a:t>
            </a:r>
            <a:endParaRPr lang="en-US" sz="1400">
              <a:sym typeface="+mn-ea"/>
            </a:endParaRPr>
          </a:p>
        </p:txBody>
      </p:sp>
    </p:spTree>
  </p:cSld>
  <p:clrMapOvr>
    <a:masterClrMapping/>
  </p:clrMapOvr>
</p:sld>
</file>

<file path=ppt/tags/tag1.xml><?xml version="1.0" encoding="utf-8"?>
<p:tagLst xmlns:p="http://schemas.openxmlformats.org/presentationml/2006/main">
  <p:tag name="COMMONDATA" val="eyJoZGlkIjoiOWNmYmJlZDk5ZTY4YTU4NDBhZTdjODEwZTYwNTE1NWUifQ=="/>
</p:tagLst>
</file>

<file path=ppt/theme/theme1.xml><?xml version="1.0" encoding="utf-8"?>
<a:theme xmlns:a="http://schemas.openxmlformats.org/drawingml/2006/main" name="PosterPresentations.com-36x60-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PosterPresentations.com-36x60-Template-V3</Template>
  <TotalTime>0</TotalTime>
  <Words>4343</Words>
  <Application>WPS 演示</Application>
  <PresentationFormat>Custom</PresentationFormat>
  <Paragraphs>75</Paragraphs>
  <Slides>1</Slides>
  <Notes>1</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vt:i4>
      </vt:variant>
    </vt:vector>
  </HeadingPairs>
  <TitlesOfParts>
    <vt:vector size="15" baseType="lpstr">
      <vt:lpstr>Arial</vt:lpstr>
      <vt:lpstr>宋体</vt:lpstr>
      <vt:lpstr>Wingdings</vt:lpstr>
      <vt:lpstr>Times New Roman</vt:lpstr>
      <vt:lpstr>Arial Black</vt:lpstr>
      <vt:lpstr>Trebuchet MS</vt:lpstr>
      <vt:lpstr>Arial</vt:lpstr>
      <vt:lpstr>Calibri</vt:lpstr>
      <vt:lpstr>微软雅黑</vt:lpstr>
      <vt:lpstr>Arial Unicode MS</vt:lpstr>
      <vt:lpstr>OpenSymbol</vt:lpstr>
      <vt:lpstr>PosterPresentations.com-36x60-Template-V3</vt:lpstr>
      <vt:lpstr>1_Classic 3 Columns</vt:lpstr>
      <vt:lpstr>Classic - Wide Center</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2017310769</cp:lastModifiedBy>
  <cp:revision>88</cp:revision>
  <dcterms:created xsi:type="dcterms:W3CDTF">2022-10-30T04:55:59Z</dcterms:created>
  <dcterms:modified xsi:type="dcterms:W3CDTF">2022-10-30T04:55:59Z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y fmtid="{D5CDD505-2E9C-101B-9397-08002B2CF9AE}" pid="3" name="ICV">
    <vt:lpwstr>70F8B7CC008D41A7AD4EA64AC4D3DFEF</vt:lpwstr>
  </property>
</Properties>
</file>